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exend Light"/>
      <p:regular r:id="rId11"/>
      <p:bold r:id="rId12"/>
    </p:embeddedFont>
    <p:embeddedFont>
      <p:font typeface="Poppins"/>
      <p:regular r:id="rId13"/>
      <p:bold r:id="rId14"/>
      <p:italic r:id="rId15"/>
      <p:boldItalic r:id="rId16"/>
    </p:embeddedFont>
    <p:embeddedFont>
      <p:font typeface="Poppins Light"/>
      <p:regular r:id="rId17"/>
      <p:bold r:id="rId18"/>
      <p:italic r:id="rId19"/>
      <p:boldItalic r:id="rId20"/>
    </p:embeddedFont>
    <p:embeddedFont>
      <p:font typeface="Instrument Sans"/>
      <p:regular r:id="rId21"/>
      <p:bold r:id="rId22"/>
      <p:italic r:id="rId23"/>
      <p:boldItalic r:id="rId24"/>
    </p:embeddedFont>
    <p:embeddedFont>
      <p:font typeface="Lexend Medium"/>
      <p:regular r:id="rId25"/>
      <p:bold r:id="rId26"/>
    </p:embeddedFont>
    <p:embeddedFont>
      <p:font typeface="Lexe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Italic.fntdata"/><Relationship Id="rId22" Type="http://schemas.openxmlformats.org/officeDocument/2006/relationships/font" Target="fonts/InstrumentSans-bold.fntdata"/><Relationship Id="rId21" Type="http://schemas.openxmlformats.org/officeDocument/2006/relationships/font" Target="fonts/InstrumentSans-regular.fntdata"/><Relationship Id="rId24" Type="http://schemas.openxmlformats.org/officeDocument/2006/relationships/font" Target="fonts/InstrumentSans-boldItalic.fntdata"/><Relationship Id="rId23" Type="http://schemas.openxmlformats.org/officeDocument/2006/relationships/font" Target="fonts/Instrument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Medium-bold.fntdata"/><Relationship Id="rId25" Type="http://schemas.openxmlformats.org/officeDocument/2006/relationships/font" Target="fonts/LexendMedium-regular.fntdata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LexendLight-regular.fntdata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font" Target="fonts/LexendLight-bold.fntdata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Light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Light-italic.fntdata"/><Relationship Id="rId18" Type="http://schemas.openxmlformats.org/officeDocument/2006/relationships/font" Target="fonts/Poppi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14607be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14607be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14607bec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14607bec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14607bec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14607bec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14607bec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14607bec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CSE 260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Digital Logic Design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19133" l="0" r="22360" t="0"/>
          <a:stretch/>
        </p:blipFill>
        <p:spPr>
          <a:xfrm>
            <a:off x="5866600" y="2867800"/>
            <a:ext cx="3277402" cy="227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598 | breadboards of trinary circuits | youngthousands | Flickr"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50" y="2516950"/>
            <a:ext cx="3319099" cy="24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14"/>
          <p:cNvGrpSpPr/>
          <p:nvPr/>
        </p:nvGrpSpPr>
        <p:grpSpPr>
          <a:xfrm>
            <a:off x="2560150" y="590315"/>
            <a:ext cx="2114948" cy="781236"/>
            <a:chOff x="3055725" y="715438"/>
            <a:chExt cx="3313407" cy="1014987"/>
          </a:xfrm>
        </p:grpSpPr>
        <p:grpSp>
          <p:nvGrpSpPr>
            <p:cNvPr id="66" name="Google Shape;66;p14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</a:rPr>
                  <a:t> </a:t>
                </a:r>
                <a:endParaRPr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2" name="Google Shape;72;p14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rect b="b" l="l" r="r" t="t"/>
              <a:pathLst>
                <a:path extrusionOk="0" h="5504" w="5206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F4F4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3" name="Google Shape;73;p14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We Will Learn About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365098" y="13467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65098" y="19801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65098" y="26097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65098" y="32392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65098" y="38670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65098" y="44983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06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483100" y="1346725"/>
            <a:ext cx="777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Number System and Representation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483100" y="1980175"/>
            <a:ext cx="640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Boolean Algebra and Logic Gates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483100" y="2609725"/>
            <a:ext cx="673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SOP &amp; POS and KMAP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483100" y="3239275"/>
            <a:ext cx="6288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Combinational Circuits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483100" y="3867013"/>
            <a:ext cx="427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Sequential Circuits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483100" y="4498375"/>
            <a:ext cx="427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Registers and Memory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4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133363" y="44399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Textbooks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364825" y="2315515"/>
            <a:ext cx="3873000" cy="2458200"/>
          </a:xfrm>
          <a:prstGeom prst="roundRect">
            <a:avLst>
              <a:gd fmla="val 480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828700" y="2315515"/>
            <a:ext cx="3873000" cy="2458200"/>
          </a:xfrm>
          <a:prstGeom prst="roundRect">
            <a:avLst>
              <a:gd fmla="val 480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>
            <a:off x="4922013" y="2416840"/>
            <a:ext cx="277873" cy="68400"/>
            <a:chOff x="5024113" y="2416840"/>
            <a:chExt cx="277873" cy="68400"/>
          </a:xfrm>
        </p:grpSpPr>
        <p:sp>
          <p:nvSpPr>
            <p:cNvPr id="112" name="Google Shape;112;p15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422950" y="2416840"/>
            <a:ext cx="277873" cy="68400"/>
            <a:chOff x="411700" y="2416840"/>
            <a:chExt cx="277873" cy="68400"/>
          </a:xfrm>
        </p:grpSpPr>
        <p:sp>
          <p:nvSpPr>
            <p:cNvPr id="116" name="Google Shape;116;p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5"/>
          <p:cNvSpPr txBox="1"/>
          <p:nvPr/>
        </p:nvSpPr>
        <p:spPr>
          <a:xfrm>
            <a:off x="354925" y="2548200"/>
            <a:ext cx="389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Lexend Light"/>
                <a:ea typeface="Lexend Light"/>
                <a:cs typeface="Lexend Light"/>
                <a:sym typeface="Lexend Light"/>
              </a:rPr>
              <a:t> Digital Logic And Computer Design, Morris Mano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814400" y="2548200"/>
            <a:ext cx="389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 Light"/>
                <a:ea typeface="Lexend Light"/>
                <a:cs typeface="Lexend Light"/>
                <a:sym typeface="Lexend Light"/>
              </a:rPr>
              <a:t>Digital Design Principles and Practices, John F. Wakerly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64825" y="1543902"/>
            <a:ext cx="1953600" cy="630300"/>
          </a:xfrm>
          <a:prstGeom prst="roundRect">
            <a:avLst>
              <a:gd fmla="val 50000" name="adj"/>
            </a:avLst>
          </a:prstGeom>
          <a:solidFill>
            <a:srgbClr val="DCD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Core Texts</a:t>
            </a:r>
            <a:endParaRPr sz="2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4828703" y="1541150"/>
            <a:ext cx="1953600" cy="630300"/>
          </a:xfrm>
          <a:prstGeom prst="roundRect">
            <a:avLst>
              <a:gd fmla="val 50000" name="adj"/>
            </a:avLst>
          </a:prstGeom>
          <a:solidFill>
            <a:srgbClr val="F6C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Reference</a:t>
            </a:r>
            <a:endParaRPr sz="2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0700" y="2542987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Marking Distribution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6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6"/>
          <p:cNvSpPr txBox="1"/>
          <p:nvPr/>
        </p:nvSpPr>
        <p:spPr>
          <a:xfrm>
            <a:off x="365098" y="13467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65098" y="19801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65098" y="26097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65098" y="32392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65098" y="38670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65098" y="44983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06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483100" y="1346725"/>
            <a:ext cx="777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Atten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ance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483100" y="1980175"/>
            <a:ext cx="640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Quiz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(N-1)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483100" y="2609725"/>
            <a:ext cx="673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Assignment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(All counted, Average)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483100" y="3239275"/>
            <a:ext cx="6288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Mid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No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 option will be given)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483100" y="3867013"/>
            <a:ext cx="4272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Final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(1 option will be given)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483100" y="4498375"/>
            <a:ext cx="5529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Lab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(Includes Lab Final &amp; Project)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133363" y="44399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2070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6"/>
          <p:cNvSpPr txBox="1"/>
          <p:nvPr/>
        </p:nvSpPr>
        <p:spPr>
          <a:xfrm>
            <a:off x="7264698" y="13482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5%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7264698" y="1981675"/>
            <a:ext cx="9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15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264698" y="26112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7264698" y="32407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7264698" y="38685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264698" y="44998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Important Note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940675" y="2593699"/>
            <a:ext cx="1267775" cy="12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32063" y="3879613"/>
            <a:ext cx="1264099" cy="1264074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900" y="1285200"/>
            <a:ext cx="1265400" cy="129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7"/>
          <p:cNvCxnSpPr/>
          <p:nvPr/>
        </p:nvCxnSpPr>
        <p:spPr>
          <a:xfrm>
            <a:off x="2671000" y="1285200"/>
            <a:ext cx="0" cy="12972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/>
          <p:nvPr/>
        </p:nvCxnSpPr>
        <p:spPr>
          <a:xfrm>
            <a:off x="6481000" y="1291375"/>
            <a:ext cx="0" cy="2573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7"/>
          <p:cNvCxnSpPr/>
          <p:nvPr/>
        </p:nvCxnSpPr>
        <p:spPr>
          <a:xfrm>
            <a:off x="128875" y="386147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7"/>
          <p:cNvCxnSpPr/>
          <p:nvPr/>
        </p:nvCxnSpPr>
        <p:spPr>
          <a:xfrm>
            <a:off x="128875" y="2579575"/>
            <a:ext cx="8894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7"/>
          <p:cNvCxnSpPr/>
          <p:nvPr/>
        </p:nvCxnSpPr>
        <p:spPr>
          <a:xfrm>
            <a:off x="5212100" y="1292850"/>
            <a:ext cx="0" cy="38520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399300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7"/>
          <p:cNvCxnSpPr/>
          <p:nvPr/>
        </p:nvCxnSpPr>
        <p:spPr>
          <a:xfrm flipH="1">
            <a:off x="2669590" y="3865075"/>
            <a:ext cx="900" cy="1279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7"/>
          <p:cNvCxnSpPr/>
          <p:nvPr/>
        </p:nvCxnSpPr>
        <p:spPr>
          <a:xfrm flipH="1">
            <a:off x="7749752" y="3854350"/>
            <a:ext cx="2400" cy="12930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7"/>
          <p:cNvCxnSpPr/>
          <p:nvPr/>
        </p:nvCxnSpPr>
        <p:spPr>
          <a:xfrm>
            <a:off x="3940675" y="2573100"/>
            <a:ext cx="0" cy="1291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7"/>
          <p:cNvSpPr txBox="1"/>
          <p:nvPr/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B131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There is no bonus mark in this course</a:t>
            </a:r>
            <a:endParaRPr sz="12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70% Attendance in theory class is mandatory</a:t>
            </a:r>
            <a:endParaRPr sz="11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90% Attendance in lab class is mandatory</a:t>
            </a:r>
            <a:endParaRPr sz="23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1399300" y="129135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01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1400150" y="385810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03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4130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212100" y="2579575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02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4130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7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7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